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5" r:id="rId4"/>
    <p:sldId id="261" r:id="rId5"/>
    <p:sldId id="258" r:id="rId6"/>
    <p:sldId id="259" r:id="rId7"/>
    <p:sldId id="260" r:id="rId8"/>
    <p:sldId id="262" r:id="rId9"/>
    <p:sldId id="263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FFEDB-F35D-4A50-B9A9-14973A3C0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Orientation…ou « Parcours Avenir »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4AB087-967F-45E4-B710-89D1F1244E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Réunion d’information à destination des parents de 4</a:t>
            </a:r>
            <a:r>
              <a:rPr lang="fr-FR" b="1" baseline="30000" dirty="0"/>
              <a:t>ème</a:t>
            </a:r>
            <a:endParaRPr lang="fr-FR" b="1" dirty="0"/>
          </a:p>
          <a:p>
            <a:r>
              <a:rPr lang="fr-FR" b="1" dirty="0"/>
              <a:t>Mardi 2 avril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420D03-D74C-4C40-9162-090EAE25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15" y="799512"/>
            <a:ext cx="2281258" cy="26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C5379-3FF6-432D-9971-6CCE9748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27844" cy="4601183"/>
          </a:xfrm>
        </p:spPr>
        <p:txBody>
          <a:bodyPr/>
          <a:lstStyle/>
          <a:p>
            <a:r>
              <a:rPr lang="fr-FR" dirty="0"/>
              <a:t>Oser la voie </a:t>
            </a:r>
            <a:r>
              <a:rPr lang="fr-FR" dirty="0" err="1"/>
              <a:t>professsionnelle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AA46B7-7EDB-4A51-8B63-56EF956B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42" y="1469246"/>
            <a:ext cx="5206435" cy="26276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F78F2B-E08C-4CD7-9C90-3CE795201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479" y="4676417"/>
            <a:ext cx="6145301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1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E0A92-9DCA-4E79-9636-BE1CB940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calendrier de l’année de 3</a:t>
            </a:r>
            <a:r>
              <a:rPr lang="fr-FR" baseline="30000" dirty="0"/>
              <a:t>ème</a:t>
            </a:r>
            <a:r>
              <a:rPr lang="fr-FR" dirty="0"/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8187E3-966D-4D94-AFB6-33FECF7242E2}"/>
              </a:ext>
            </a:extLst>
          </p:cNvPr>
          <p:cNvSpPr txBox="1"/>
          <p:nvPr/>
        </p:nvSpPr>
        <p:spPr>
          <a:xfrm>
            <a:off x="3859618" y="1123837"/>
            <a:ext cx="6677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Une première réunion d’information fin septembre, début octobre (rencontre avec les professeurs principaux)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Une seconde réunion en présence de proviseurs des lycées fin janvier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Des vœux provisoires d’orientation pour le mois de mars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Des vœux définitifs (orientation + affectation), fin mai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Résultat des commissions d’affectation fin </a:t>
            </a:r>
            <a:r>
              <a:rPr lang="fr-FR" dirty="0" err="1"/>
              <a:t>juin..qui</a:t>
            </a:r>
            <a:r>
              <a:rPr lang="fr-FR" dirty="0"/>
              <a:t> seront l’an prochain sous réserve des résultats du DNB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Inscription dans les lycées début juillet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23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76BCB-9863-40C5-9A6E-8334C872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de ce dont on parle….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306411-6E34-4408-92F6-D404B7B33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798" y="1858183"/>
            <a:ext cx="7172587" cy="40217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5800" dirty="0"/>
          </a:p>
          <a:p>
            <a:pPr marL="0" indent="0">
              <a:buNone/>
            </a:pPr>
            <a:endParaRPr lang="fr-FR" sz="7400" dirty="0"/>
          </a:p>
          <a:p>
            <a:pPr marL="0" indent="0">
              <a:buNone/>
            </a:pPr>
            <a:endParaRPr lang="fr-FR" sz="7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5900" dirty="0"/>
              <a:t> </a:t>
            </a:r>
            <a:r>
              <a:rPr lang="fr-FR" sz="9600" dirty="0"/>
              <a:t>Connaître la diversité des métiers et des formations</a:t>
            </a:r>
          </a:p>
          <a:p>
            <a:pPr marL="0" indent="0">
              <a:buNone/>
            </a:pPr>
            <a:endParaRPr lang="fr-FR" sz="9600" dirty="0"/>
          </a:p>
          <a:p>
            <a:pPr>
              <a:buFont typeface="Wingdings" panose="05000000000000000000" pitchFamily="2" charset="2"/>
              <a:buChar char="q"/>
            </a:pPr>
            <a:endParaRPr lang="fr-FR" sz="96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9600" dirty="0"/>
              <a:t> Comprendre le monde économique et professionnel</a:t>
            </a:r>
          </a:p>
          <a:p>
            <a:pPr marL="0" indent="0">
              <a:buNone/>
            </a:pPr>
            <a:endParaRPr lang="fr-FR" sz="9600" dirty="0"/>
          </a:p>
          <a:p>
            <a:pPr marL="0" indent="0">
              <a:buNone/>
            </a:pPr>
            <a:endParaRPr lang="fr-FR" sz="96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9600" dirty="0"/>
              <a:t> Elaborer son projet d’orientation scolaire et professionnelle en tenant compte de ses goûts, de ses envies, de son rapport à l’école.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550114-591F-4674-A1ED-D9B3C691822C}"/>
              </a:ext>
            </a:extLst>
          </p:cNvPr>
          <p:cNvSpPr txBox="1"/>
          <p:nvPr/>
        </p:nvSpPr>
        <p:spPr>
          <a:xfrm>
            <a:off x="4077050" y="345492"/>
            <a:ext cx="6946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Un « parcours » qui se décline du début du collège à la fin du lycée </a:t>
            </a:r>
          </a:p>
        </p:txBody>
      </p:sp>
    </p:spTree>
    <p:extLst>
      <p:ext uri="{BB962C8B-B14F-4D97-AF65-F5344CB8AC3E}">
        <p14:creationId xmlns:p14="http://schemas.microsoft.com/office/powerpoint/2010/main" val="98212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76BCB-9863-40C5-9A6E-8334C872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9500" cy="4601183"/>
          </a:xfrm>
        </p:spPr>
        <p:txBody>
          <a:bodyPr/>
          <a:lstStyle/>
          <a:p>
            <a:r>
              <a:rPr lang="fr-FR" dirty="0"/>
              <a:t>Acquérir une « Culture métier »</a:t>
            </a:r>
            <a:br>
              <a:rPr lang="fr-FR" dirty="0"/>
            </a:br>
            <a:br>
              <a:rPr lang="fr-FR" dirty="0"/>
            </a:br>
            <a:r>
              <a:rPr lang="fr-FR" dirty="0"/>
              <a:t>…et découvrir les formations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306411-6E34-4408-92F6-D404B7B33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012" y="2097075"/>
            <a:ext cx="7477029" cy="38795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fr-FR" sz="5800" b="1" dirty="0"/>
          </a:p>
          <a:p>
            <a:pPr marL="0" indent="0">
              <a:buNone/>
            </a:pPr>
            <a:endParaRPr lang="fr-FR" sz="5800" b="1" dirty="0"/>
          </a:p>
          <a:p>
            <a:pPr marL="0" indent="0">
              <a:buNone/>
            </a:pPr>
            <a:endParaRPr lang="fr-FR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5900" dirty="0"/>
              <a:t> </a:t>
            </a:r>
            <a:r>
              <a:rPr lang="fr-FR" sz="7000" dirty="0"/>
              <a:t>La participation au forum des métiers de Saint Sébastien sur Loire</a:t>
            </a:r>
          </a:p>
          <a:p>
            <a:pPr marL="0" indent="0">
              <a:buNone/>
            </a:pPr>
            <a:endParaRPr lang="fr-FR" sz="7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7000" dirty="0"/>
              <a:t>La venue de l’</a:t>
            </a:r>
            <a:r>
              <a:rPr lang="fr-FR" sz="7000" dirty="0" err="1"/>
              <a:t>orientibus</a:t>
            </a:r>
            <a:endParaRPr lang="fr-FR" sz="7000" dirty="0"/>
          </a:p>
          <a:p>
            <a:pPr marL="0" indent="0">
              <a:buNone/>
            </a:pPr>
            <a:endParaRPr lang="fr-FR" sz="7000" dirty="0"/>
          </a:p>
          <a:p>
            <a:pPr marL="0" indent="0">
              <a:buNone/>
            </a:pPr>
            <a:r>
              <a:rPr lang="fr-FR" sz="7000" dirty="0"/>
              <a:t>……la découverte des formations via les sites dédiés en classe de 4</a:t>
            </a:r>
            <a:r>
              <a:rPr lang="fr-FR" sz="7000" baseline="30000" dirty="0"/>
              <a:t>ème</a:t>
            </a:r>
            <a:r>
              <a:rPr lang="fr-FR" sz="7000" dirty="0"/>
              <a:t> </a:t>
            </a:r>
          </a:p>
          <a:p>
            <a:pPr marL="0" indent="0">
              <a:buNone/>
            </a:pPr>
            <a:endParaRPr lang="fr-FR" sz="5900" dirty="0"/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BCD78E-4E09-4056-80FE-69AD57FA2AA1}"/>
              </a:ext>
            </a:extLst>
          </p:cNvPr>
          <p:cNvSpPr txBox="1"/>
          <p:nvPr/>
        </p:nvSpPr>
        <p:spPr>
          <a:xfrm>
            <a:off x="3724713" y="503339"/>
            <a:ext cx="8120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Les temps forts de l’année de 4</a:t>
            </a:r>
            <a:r>
              <a:rPr lang="fr-FR" sz="3200" b="1" baseline="30000" dirty="0"/>
              <a:t>ème</a:t>
            </a:r>
            <a:r>
              <a:rPr lang="fr-FR" sz="3200" b="1" dirty="0"/>
              <a:t>, au sein du collège</a:t>
            </a:r>
          </a:p>
        </p:txBody>
      </p:sp>
    </p:spTree>
    <p:extLst>
      <p:ext uri="{BB962C8B-B14F-4D97-AF65-F5344CB8AC3E}">
        <p14:creationId xmlns:p14="http://schemas.microsoft.com/office/powerpoint/2010/main" val="89725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76BCB-9863-40C5-9A6E-8334C872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9500" cy="4601183"/>
          </a:xfrm>
        </p:spPr>
        <p:txBody>
          <a:bodyPr/>
          <a:lstStyle/>
          <a:p>
            <a:r>
              <a:rPr lang="fr-FR" dirty="0"/>
              <a:t>Acquérir une « Culture métier »</a:t>
            </a:r>
            <a:br>
              <a:rPr lang="fr-FR" dirty="0"/>
            </a:br>
            <a:br>
              <a:rPr lang="fr-FR" dirty="0"/>
            </a:br>
            <a:r>
              <a:rPr lang="fr-FR" dirty="0"/>
              <a:t>…et découvrir les formations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23A19F-E7B0-4A00-A44C-ECEC287F40FB}"/>
              </a:ext>
            </a:extLst>
          </p:cNvPr>
          <p:cNvSpPr txBox="1"/>
          <p:nvPr/>
        </p:nvSpPr>
        <p:spPr>
          <a:xfrm>
            <a:off x="1082180" y="66476"/>
            <a:ext cx="1093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 la maison, des sujets d’échanges……des sites à découvrir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5A9DAA-9E6E-429A-A438-55D64880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93" y="1123837"/>
            <a:ext cx="4304581" cy="1433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6F9D22-50DD-45E0-8B68-10C93AB67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98" y="1082178"/>
            <a:ext cx="2133785" cy="5425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2125EFA-0369-4E5D-B92E-0F2CF2E63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419" y="2606426"/>
            <a:ext cx="4471813" cy="2469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BB2EBF-D5E2-4D38-A932-AEBD7FC2A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451" y="1082178"/>
            <a:ext cx="4060184" cy="22482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289D40-1EE9-4E0D-BDF6-2EFA2C3F3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758" y="3407146"/>
            <a:ext cx="3051570" cy="3312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FB3AEFD-4475-4068-9D49-D0893DD06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714" y="3738379"/>
            <a:ext cx="5834124" cy="28458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C60933-4439-4DD7-853C-DAAEA2BC28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232" y="5675365"/>
            <a:ext cx="182895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76BCB-9863-40C5-9A6E-8334C872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9500" cy="4601183"/>
          </a:xfrm>
        </p:spPr>
        <p:txBody>
          <a:bodyPr/>
          <a:lstStyle/>
          <a:p>
            <a:r>
              <a:rPr lang="fr-FR" dirty="0"/>
              <a:t>Acquérir une « Culture métier »</a:t>
            </a:r>
            <a:br>
              <a:rPr lang="fr-FR" dirty="0"/>
            </a:br>
            <a:br>
              <a:rPr lang="fr-FR" dirty="0"/>
            </a:br>
            <a:r>
              <a:rPr lang="fr-FR" dirty="0"/>
              <a:t>…et découvrir les formations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306411-6E34-4408-92F6-D404B7B33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989" y="1988018"/>
            <a:ext cx="7710374" cy="38795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5800" b="1" dirty="0"/>
          </a:p>
          <a:p>
            <a:pPr marL="0" indent="0">
              <a:buNone/>
            </a:pPr>
            <a:endParaRPr lang="fr-FR" sz="5800" b="1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59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9600" dirty="0"/>
              <a:t>Un temps fort en début d’année organisé par les Professeurs Principaux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96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9600" dirty="0"/>
              <a:t>La  rencontre avec des « ambassadeurs lycéens » au mois de janvier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96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9600" dirty="0"/>
              <a:t> Les « Portes ouvertes » des lycées, lycées professionnels et Centres de Formation par Apprentissage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5900" dirty="0"/>
          </a:p>
          <a:p>
            <a:pPr marL="0" indent="0">
              <a:buNone/>
            </a:pPr>
            <a:endParaRPr lang="fr-FR" sz="5900" dirty="0"/>
          </a:p>
          <a:p>
            <a:pPr>
              <a:buFont typeface="Wingdings" panose="05000000000000000000" pitchFamily="2" charset="2"/>
              <a:buChar char="q"/>
            </a:pPr>
            <a:endParaRPr lang="fr-FR" sz="5900" dirty="0"/>
          </a:p>
          <a:p>
            <a:pPr marL="0" indent="0">
              <a:buNone/>
            </a:pPr>
            <a:endParaRPr lang="fr-FR" sz="5900" dirty="0"/>
          </a:p>
          <a:p>
            <a:pPr marL="0" indent="0">
              <a:buNone/>
            </a:pPr>
            <a:endParaRPr lang="fr-FR" sz="5900" dirty="0"/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807E439-7A83-4D4E-AD72-C88F347637E1}"/>
              </a:ext>
            </a:extLst>
          </p:cNvPr>
          <p:cNvSpPr txBox="1"/>
          <p:nvPr/>
        </p:nvSpPr>
        <p:spPr>
          <a:xfrm>
            <a:off x="4085437" y="293615"/>
            <a:ext cx="7291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Une découverte qui se poursuivra en classe de 3</a:t>
            </a:r>
            <a:r>
              <a:rPr lang="fr-FR" sz="3200" b="1" baseline="30000" dirty="0"/>
              <a:t>ème</a:t>
            </a:r>
            <a:r>
              <a:rPr lang="fr-FR" sz="3200" b="1" dirty="0"/>
              <a:t> , en classe et en famille</a:t>
            </a:r>
          </a:p>
        </p:txBody>
      </p:sp>
    </p:spTree>
    <p:extLst>
      <p:ext uri="{BB962C8B-B14F-4D97-AF65-F5344CB8AC3E}">
        <p14:creationId xmlns:p14="http://schemas.microsoft.com/office/powerpoint/2010/main" val="307689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F49DD-73FD-4803-A5B6-EDDFE341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Comprendre le monde économique et professionnel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87532D-8F15-4009-B2C1-04B3A8895ABB}"/>
              </a:ext>
            </a:extLst>
          </p:cNvPr>
          <p:cNvSpPr txBox="1"/>
          <p:nvPr/>
        </p:nvSpPr>
        <p:spPr>
          <a:xfrm>
            <a:off x="3801014" y="368073"/>
            <a:ext cx="800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L’immersion dans un milieu professionnel….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0B9D4E-8B8B-4F9E-BF2A-951EB86329D0}"/>
              </a:ext>
            </a:extLst>
          </p:cNvPr>
          <p:cNvSpPr txBox="1"/>
          <p:nvPr/>
        </p:nvSpPr>
        <p:spPr>
          <a:xfrm>
            <a:off x="3801014" y="1200705"/>
            <a:ext cx="75102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Ateliers de préparation au stage de 3</a:t>
            </a:r>
            <a:r>
              <a:rPr lang="fr-FR" sz="2400" baseline="30000" dirty="0"/>
              <a:t>ème</a:t>
            </a:r>
            <a:r>
              <a:rPr lang="fr-FR" sz="2400" dirty="0"/>
              <a:t>  dans la semaine du 10 au 14 juin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Possibilité d’un premier stage  d’observation entre le 1</a:t>
            </a:r>
            <a:r>
              <a:rPr lang="fr-FR" sz="2400" baseline="30000" dirty="0"/>
              <a:t>er</a:t>
            </a:r>
            <a:r>
              <a:rPr lang="fr-FR" sz="2400" dirty="0"/>
              <a:t> et le 5 juillet .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Stage en entreprise pendant le premier trimestre de l’année de 3</a:t>
            </a:r>
            <a:r>
              <a:rPr lang="fr-FR" sz="2400" baseline="30000" dirty="0"/>
              <a:t>ème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…NB possibilité de réaliser des stages pendant les vacances avec des conventions de la CCI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Des demi-journées d’immersion possibles dans les lycées professionnels au deuxième trimestre de 3ème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81FEFB30-5A77-4877-8E61-5352E0BDABBE}"/>
              </a:ext>
            </a:extLst>
          </p:cNvPr>
          <p:cNvSpPr/>
          <p:nvPr/>
        </p:nvSpPr>
        <p:spPr>
          <a:xfrm>
            <a:off x="1318437" y="1448253"/>
            <a:ext cx="552893" cy="603831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71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F49DD-73FD-4803-A5B6-EDDFE341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32541" cy="4601183"/>
          </a:xfrm>
        </p:spPr>
        <p:txBody>
          <a:bodyPr/>
          <a:lstStyle/>
          <a:p>
            <a:br>
              <a:rPr lang="fr-FR" dirty="0"/>
            </a:br>
            <a:r>
              <a:rPr lang="fr-FR" dirty="0"/>
              <a:t>Elaborer son projet d’orientation scolaire et professionnelle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87532D-8F15-4009-B2C1-04B3A8895ABB}"/>
              </a:ext>
            </a:extLst>
          </p:cNvPr>
          <p:cNvSpPr txBox="1"/>
          <p:nvPr/>
        </p:nvSpPr>
        <p:spPr>
          <a:xfrm>
            <a:off x="4146698" y="925033"/>
            <a:ext cx="69430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Suppose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/>
              <a:t>Avoir la connaissance des métiers et des </a:t>
            </a:r>
            <a:r>
              <a:rPr lang="fr-FR" sz="2800" u="sng" dirty="0"/>
              <a:t>attendus</a:t>
            </a:r>
            <a:r>
              <a:rPr lang="fr-FR" sz="2800" dirty="0"/>
              <a:t> des  formations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/>
              <a:t>Avoir une connaissance « géographique » des formations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/>
              <a:t>Être  en capacité de répondre aux attendus des formations….en tenant compte de ses goûts, des compétences scolaires acquises.</a:t>
            </a:r>
          </a:p>
        </p:txBody>
      </p:sp>
      <p:sp>
        <p:nvSpPr>
          <p:cNvPr id="5" name="Est égal à 4">
            <a:extLst>
              <a:ext uri="{FF2B5EF4-FFF2-40B4-BE49-F238E27FC236}">
                <a16:creationId xmlns:a16="http://schemas.microsoft.com/office/drawing/2014/main" id="{7FAF85FC-43B5-4B88-A96D-B9F3ACECB47B}"/>
              </a:ext>
            </a:extLst>
          </p:cNvPr>
          <p:cNvSpPr/>
          <p:nvPr/>
        </p:nvSpPr>
        <p:spPr>
          <a:xfrm>
            <a:off x="1201479" y="1424763"/>
            <a:ext cx="871870" cy="65921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7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F49DD-73FD-4803-A5B6-EDDFE341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32541" cy="4601183"/>
          </a:xfrm>
        </p:spPr>
        <p:txBody>
          <a:bodyPr/>
          <a:lstStyle/>
          <a:p>
            <a:br>
              <a:rPr lang="fr-FR" dirty="0"/>
            </a:br>
            <a:r>
              <a:rPr lang="fr-FR" dirty="0"/>
              <a:t>Après la classe de 3ème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748ACA-C504-4401-891B-A2735158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08" y="1610685"/>
            <a:ext cx="8502371" cy="46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C5379-3FF6-432D-9971-6CCE9748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27844" cy="4601183"/>
          </a:xfrm>
        </p:spPr>
        <p:txBody>
          <a:bodyPr/>
          <a:lstStyle/>
          <a:p>
            <a:r>
              <a:rPr lang="fr-FR" dirty="0"/>
              <a:t>Oser la voie </a:t>
            </a:r>
            <a:r>
              <a:rPr lang="fr-FR" dirty="0" err="1"/>
              <a:t>professsionnelle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95C4B8-08BB-4BF4-A2C9-6B3D6FABD58F}"/>
              </a:ext>
            </a:extLst>
          </p:cNvPr>
          <p:cNvSpPr txBox="1"/>
          <p:nvPr/>
        </p:nvSpPr>
        <p:spPr>
          <a:xfrm>
            <a:off x="3439487" y="108673"/>
            <a:ext cx="8070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Evolution des poursuites d’études dans la voie professionnelle en 15 ans….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6531A4-EF3D-454A-85E6-2470F9DB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350" y="1591340"/>
            <a:ext cx="3073837" cy="19350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7F9CBCB-BBB3-4DFB-AC87-C2368DA7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492" y="1563136"/>
            <a:ext cx="3850198" cy="19914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D5450FF-6372-4984-B17A-480F83855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989" y="3261220"/>
            <a:ext cx="4088175" cy="22960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834667-E453-40D4-920E-E4C885C61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860" y="5991696"/>
            <a:ext cx="5413717" cy="6462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77F5EB-7C50-427F-A263-84C145388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841" y="6249412"/>
            <a:ext cx="459678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74973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1385</TotalTime>
  <Words>478</Words>
  <Application>Microsoft Office PowerPoint</Application>
  <PresentationFormat>Grand écran</PresentationFormat>
  <Paragraphs>83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Corbel</vt:lpstr>
      <vt:lpstr>Wingdings</vt:lpstr>
      <vt:lpstr>Wingdings 2</vt:lpstr>
      <vt:lpstr>Cadre</vt:lpstr>
      <vt:lpstr>Orientation…ou « Parcours Avenir » ?</vt:lpstr>
      <vt:lpstr>Rappel de ce dont on parle….</vt:lpstr>
      <vt:lpstr>Acquérir une « Culture métier »  …et découvrir les formations</vt:lpstr>
      <vt:lpstr>Acquérir une « Culture métier »  …et découvrir les formations</vt:lpstr>
      <vt:lpstr>Acquérir une « Culture métier »  …et découvrir les formations</vt:lpstr>
      <vt:lpstr>Comprendre le monde économique et professionnel</vt:lpstr>
      <vt:lpstr> Elaborer son projet d’orientation scolaire et professionnelle</vt:lpstr>
      <vt:lpstr> Après la classe de 3ème</vt:lpstr>
      <vt:lpstr>Oser la voie professsionnelle</vt:lpstr>
      <vt:lpstr>Oser la voie professsionnelle</vt:lpstr>
      <vt:lpstr>La calendrier de l’année de 3ème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« parcours Avenir »</dc:title>
  <dc:creator>principal</dc:creator>
  <cp:lastModifiedBy>principal</cp:lastModifiedBy>
  <cp:revision>28</cp:revision>
  <dcterms:created xsi:type="dcterms:W3CDTF">2024-03-25T14:16:04Z</dcterms:created>
  <dcterms:modified xsi:type="dcterms:W3CDTF">2024-03-28T15:04:23Z</dcterms:modified>
</cp:coreProperties>
</file>